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8C94905C-551E-454F-9CD0-53461819E917}" type="datetimeFigureOut">
              <a:rPr lang="en-US" smtClean="0"/>
              <a:t>5/29/2012</a:t>
            </a:fld>
            <a:endParaRPr lang="en-US"/>
          </a:p>
        </p:txBody>
      </p:sp>
      <p:sp>
        <p:nvSpPr>
          <p:cNvPr id="8" name="Slide Number Placeholder 7"/>
          <p:cNvSpPr>
            <a:spLocks noGrp="1"/>
          </p:cNvSpPr>
          <p:nvPr>
            <p:ph type="sldNum" sz="quarter" idx="11"/>
          </p:nvPr>
        </p:nvSpPr>
        <p:spPr/>
        <p:txBody>
          <a:bodyPr/>
          <a:lstStyle/>
          <a:p>
            <a:fld id="{9312D2E4-65AB-4221-97A3-3772BFEB2493}"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94905C-551E-454F-9CD0-53461819E917}" type="datetimeFigureOut">
              <a:rPr lang="en-US" smtClean="0"/>
              <a:t>5/29/2012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12D2E4-65AB-4221-97A3-3772BFEB249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94905C-551E-454F-9CD0-53461819E917}" type="datetimeFigureOut">
              <a:rPr lang="en-US" smtClean="0"/>
              <a:t>5/29/2012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12D2E4-65AB-4221-97A3-3772BFEB249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C94905C-551E-454F-9CD0-53461819E917}" type="datetimeFigureOut">
              <a:rPr lang="en-US" smtClean="0"/>
              <a:t>5/29/2012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12D2E4-65AB-4221-97A3-3772BFEB249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94905C-551E-454F-9CD0-53461819E917}" type="datetimeFigureOut">
              <a:rPr lang="en-US" smtClean="0"/>
              <a:t>5/29/2012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12D2E4-65AB-4221-97A3-3772BFEB2493}"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8C94905C-551E-454F-9CD0-53461819E917}" type="datetimeFigureOut">
              <a:rPr lang="en-US" smtClean="0"/>
              <a:t>5/29/2012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12D2E4-65AB-4221-97A3-3772BFEB2493}"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C94905C-551E-454F-9CD0-53461819E917}" type="datetimeFigureOut">
              <a:rPr lang="en-US" smtClean="0"/>
              <a:t>5/29/2012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12D2E4-65AB-4221-97A3-3772BFEB2493}"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C94905C-551E-454F-9CD0-53461819E917}" type="datetimeFigureOut">
              <a:rPr lang="en-US" smtClean="0"/>
              <a:t>5/29/2012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12D2E4-65AB-4221-97A3-3772BFEB249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94905C-551E-454F-9CD0-53461819E917}" type="datetimeFigureOut">
              <a:rPr lang="en-US" smtClean="0"/>
              <a:t>5/29/2012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12D2E4-65AB-4221-97A3-3772BFEB249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94905C-551E-454F-9CD0-53461819E917}" type="datetimeFigureOut">
              <a:rPr lang="en-US" smtClean="0"/>
              <a:t>5/29/2012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12D2E4-65AB-4221-97A3-3772BFEB249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94905C-551E-454F-9CD0-53461819E917}" type="datetimeFigureOut">
              <a:rPr lang="en-US" smtClean="0"/>
              <a:t>5/29/2012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12D2E4-65AB-4221-97A3-3772BFEB249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8C94905C-551E-454F-9CD0-53461819E917}" type="datetimeFigureOut">
              <a:rPr lang="en-US" smtClean="0"/>
              <a:t>5/29/2012</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312D2E4-65AB-4221-97A3-3772BFEB2493}"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rmf.org/images/stories/rmf_documents/draft-sp800-53a-rev1-fpd.pdf" TargetMode="External"/><Relationship Id="rId2" Type="http://schemas.openxmlformats.org/officeDocument/2006/relationships/hyperlink" Target="http://rmf.org/home.html" TargetMode="External"/><Relationship Id="rId1" Type="http://schemas.openxmlformats.org/officeDocument/2006/relationships/slideLayout" Target="../slideLayouts/slideLayout2.xml"/><Relationship Id="rId5" Type="http://schemas.openxmlformats.org/officeDocument/2006/relationships/hyperlink" Target="mailto:codell@emporia.edu" TargetMode="External"/><Relationship Id="rId4" Type="http://schemas.openxmlformats.org/officeDocument/2006/relationships/hyperlink" Target="http://rmf.org/images/stories/rmf_documents/draft-sp-800-137-ipd.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mailto:codell@emporia.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media" Target="../media/media2.wav"/><Relationship Id="rId7" Type="http://schemas.openxmlformats.org/officeDocument/2006/relationships/image" Target="../media/image5.png"/><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4.wmf"/><Relationship Id="rId5" Type="http://schemas.openxmlformats.org/officeDocument/2006/relationships/slideLayout" Target="../slideLayouts/slideLayout2.xml"/><Relationship Id="rId4" Type="http://schemas.openxmlformats.org/officeDocument/2006/relationships/audio" Target="../media/media2.wav"/></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Getting Ahead of an Incident Through Risk Assessment</a:t>
            </a:r>
            <a:endParaRPr lang="en-US" dirty="0"/>
          </a:p>
        </p:txBody>
      </p:sp>
      <p:sp>
        <p:nvSpPr>
          <p:cNvPr id="3" name="Subtitle 2"/>
          <p:cNvSpPr>
            <a:spLocks noGrp="1"/>
          </p:cNvSpPr>
          <p:nvPr>
            <p:ph type="subTitle" idx="1"/>
          </p:nvPr>
        </p:nvSpPr>
        <p:spPr/>
        <p:txBody>
          <a:bodyPr/>
          <a:lstStyle/>
          <a:p>
            <a:r>
              <a:rPr lang="en-US" dirty="0" smtClean="0"/>
              <a:t>Cheryl O’Dell, BIS, CISSP</a:t>
            </a:r>
          </a:p>
          <a:p>
            <a:endParaRPr lang="en-US" dirty="0"/>
          </a:p>
        </p:txBody>
      </p:sp>
    </p:spTree>
    <p:extLst>
      <p:ext uri="{BB962C8B-B14F-4D97-AF65-F5344CB8AC3E}">
        <p14:creationId xmlns:p14="http://schemas.microsoft.com/office/powerpoint/2010/main" val="575812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and Disadvantages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Advantage:  $$$$ saved on purchasing technologies that will work on the ESU infrastructure</a:t>
            </a:r>
          </a:p>
          <a:p>
            <a:r>
              <a:rPr lang="en-US" dirty="0" smtClean="0"/>
              <a:t>Advantage:  Security controls can be defined prior to implementation and if there are additional hardware or software needing to be purchased, it will be known upfront at the start of a project.</a:t>
            </a:r>
          </a:p>
          <a:p>
            <a:r>
              <a:rPr lang="en-US" dirty="0" smtClean="0"/>
              <a:t>Disadvantage:  Purchases come sometimes fast and furious at different times of the year, and turn around time for assessments can be literally hours – not days.  </a:t>
            </a:r>
          </a:p>
          <a:p>
            <a:r>
              <a:rPr lang="en-US" dirty="0" smtClean="0"/>
              <a:t>Disadvantage:  Risk assessments have to occur annually – so this year information security did 75 assessments, next year we’ll have to re-assess those 75 and do assessments for all new technologies.  Gulp.</a:t>
            </a:r>
          </a:p>
        </p:txBody>
      </p:sp>
    </p:spTree>
    <p:extLst>
      <p:ext uri="{BB962C8B-B14F-4D97-AF65-F5344CB8AC3E}">
        <p14:creationId xmlns:p14="http://schemas.microsoft.com/office/powerpoint/2010/main" val="3435740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 from Phase 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Communication, communication, communication…</a:t>
            </a:r>
            <a:endParaRPr lang="en-US" dirty="0"/>
          </a:p>
          <a:p>
            <a:r>
              <a:rPr lang="en-US" dirty="0" smtClean="0"/>
              <a:t>Use a standard assessment and reporting mechanism so it can be a checklist and same format (more time spent on the assessment, less on making it look nice and professional)</a:t>
            </a:r>
          </a:p>
          <a:p>
            <a:r>
              <a:rPr lang="en-US" dirty="0" smtClean="0"/>
              <a:t>Have a backup to approve PO’s and do assessments – and develop a system to track what has been approved and what is still being checked on.</a:t>
            </a:r>
          </a:p>
          <a:p>
            <a:r>
              <a:rPr lang="en-US" dirty="0" smtClean="0"/>
              <a:t>Need a good working relationship with fiscal departments </a:t>
            </a:r>
          </a:p>
          <a:p>
            <a:r>
              <a:rPr lang="en-US" dirty="0" smtClean="0"/>
              <a:t>TCS </a:t>
            </a:r>
            <a:r>
              <a:rPr lang="en-US" smtClean="0"/>
              <a:t>Public Relations </a:t>
            </a:r>
            <a:r>
              <a:rPr lang="en-US" dirty="0" smtClean="0"/>
              <a:t>– be ready for long term commitment and keep PO reviews and assessments a high priority in IT</a:t>
            </a:r>
          </a:p>
          <a:p>
            <a:endParaRPr lang="en-US" dirty="0" smtClean="0"/>
          </a:p>
          <a:p>
            <a:endParaRPr lang="en-US" dirty="0"/>
          </a:p>
          <a:p>
            <a:endParaRPr lang="en-US" dirty="0"/>
          </a:p>
        </p:txBody>
      </p:sp>
    </p:spTree>
    <p:extLst>
      <p:ext uri="{BB962C8B-B14F-4D97-AF65-F5344CB8AC3E}">
        <p14:creationId xmlns:p14="http://schemas.microsoft.com/office/powerpoint/2010/main" val="2008999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Details</a:t>
            </a:r>
            <a:endParaRPr lang="en-US" dirty="0"/>
          </a:p>
        </p:txBody>
      </p:sp>
      <p:sp>
        <p:nvSpPr>
          <p:cNvPr id="3" name="Content Placeholder 2"/>
          <p:cNvSpPr>
            <a:spLocks noGrp="1"/>
          </p:cNvSpPr>
          <p:nvPr>
            <p:ph idx="1"/>
          </p:nvPr>
        </p:nvSpPr>
        <p:spPr/>
        <p:txBody>
          <a:bodyPr/>
          <a:lstStyle/>
          <a:p>
            <a:r>
              <a:rPr lang="en-US" dirty="0" smtClean="0"/>
              <a:t>First </a:t>
            </a:r>
            <a:r>
              <a:rPr lang="en-US" dirty="0" smtClean="0"/>
              <a:t>attempt </a:t>
            </a:r>
            <a:r>
              <a:rPr lang="en-US" b="1" dirty="0" smtClean="0"/>
              <a:t>**</a:t>
            </a:r>
            <a:endParaRPr lang="en-US" b="1" dirty="0" smtClean="0"/>
          </a:p>
          <a:p>
            <a:r>
              <a:rPr lang="en-US" dirty="0" smtClean="0"/>
              <a:t>Second </a:t>
            </a:r>
            <a:r>
              <a:rPr lang="en-US" dirty="0" smtClean="0"/>
              <a:t>attempt </a:t>
            </a:r>
            <a:r>
              <a:rPr lang="en-US" b="1" dirty="0" smtClean="0"/>
              <a:t>**</a:t>
            </a:r>
            <a:endParaRPr lang="en-US" b="1" dirty="0" smtClean="0"/>
          </a:p>
          <a:p>
            <a:r>
              <a:rPr lang="en-US" dirty="0" smtClean="0"/>
              <a:t>Current </a:t>
            </a:r>
            <a:r>
              <a:rPr lang="en-US" b="1" dirty="0" smtClean="0"/>
              <a:t>**</a:t>
            </a:r>
            <a:endParaRPr lang="en-US" b="1" dirty="0" smtClean="0"/>
          </a:p>
          <a:p>
            <a:pPr lvl="1"/>
            <a:r>
              <a:rPr lang="en-US" dirty="0" smtClean="0"/>
              <a:t>Sample Risk Management </a:t>
            </a:r>
            <a:r>
              <a:rPr lang="en-US" dirty="0" smtClean="0"/>
              <a:t>Framework </a:t>
            </a:r>
            <a:r>
              <a:rPr lang="en-US" b="1" dirty="0" smtClean="0"/>
              <a:t>**</a:t>
            </a:r>
            <a:endParaRPr lang="en-US" b="1" dirty="0" smtClean="0"/>
          </a:p>
          <a:p>
            <a:pPr lvl="2"/>
            <a:r>
              <a:rPr lang="en-US" dirty="0">
                <a:hlinkClick r:id="rId2"/>
              </a:rPr>
              <a:t>http://</a:t>
            </a:r>
            <a:r>
              <a:rPr lang="en-US" dirty="0" smtClean="0">
                <a:hlinkClick r:id="rId2"/>
              </a:rPr>
              <a:t>rmf.org/home.html</a:t>
            </a:r>
            <a:endParaRPr lang="en-US" dirty="0" smtClean="0"/>
          </a:p>
          <a:p>
            <a:pPr lvl="2"/>
            <a:r>
              <a:rPr lang="en-US" dirty="0">
                <a:hlinkClick r:id="rId3"/>
              </a:rPr>
              <a:t>http://</a:t>
            </a:r>
            <a:r>
              <a:rPr lang="en-US" dirty="0" smtClean="0">
                <a:hlinkClick r:id="rId3"/>
              </a:rPr>
              <a:t>rmf.org/images/stories/rmf_documents/draft-sp800-53a-rev1-fpd.pdf</a:t>
            </a:r>
            <a:r>
              <a:rPr lang="en-US" dirty="0" smtClean="0"/>
              <a:t> </a:t>
            </a:r>
          </a:p>
          <a:p>
            <a:pPr lvl="2"/>
            <a:r>
              <a:rPr lang="en-US" dirty="0">
                <a:hlinkClick r:id="rId4"/>
              </a:rPr>
              <a:t>http://</a:t>
            </a:r>
            <a:r>
              <a:rPr lang="en-US" dirty="0" smtClean="0">
                <a:hlinkClick r:id="rId4"/>
              </a:rPr>
              <a:t>rmf.org/images/stories/rmf_documents/draft-sp-800-137-ipd.pdf</a:t>
            </a:r>
            <a:r>
              <a:rPr lang="en-US" dirty="0" smtClean="0"/>
              <a:t> </a:t>
            </a:r>
          </a:p>
          <a:p>
            <a:pPr lvl="2"/>
            <a:endParaRPr lang="en-US" dirty="0" smtClean="0"/>
          </a:p>
          <a:p>
            <a:pPr lvl="1"/>
            <a:r>
              <a:rPr lang="en-US" dirty="0" smtClean="0"/>
              <a:t>Sample </a:t>
            </a:r>
            <a:r>
              <a:rPr lang="en-US" dirty="0" smtClean="0"/>
              <a:t>Report </a:t>
            </a:r>
            <a:r>
              <a:rPr lang="en-US" b="1" dirty="0" smtClean="0"/>
              <a:t>**</a:t>
            </a:r>
            <a:endParaRPr lang="en-US" b="1" dirty="0"/>
          </a:p>
          <a:p>
            <a:pPr lvl="1"/>
            <a:endParaRPr lang="en-US" dirty="0"/>
          </a:p>
          <a:p>
            <a:pPr lvl="1"/>
            <a:endParaRPr lang="en-US" dirty="0"/>
          </a:p>
          <a:p>
            <a:pPr marL="457200" lvl="1" indent="0">
              <a:buNone/>
            </a:pPr>
            <a:r>
              <a:rPr lang="en-US" b="1" dirty="0" smtClean="0"/>
              <a:t>**CONTACT </a:t>
            </a:r>
            <a:r>
              <a:rPr lang="en-US" b="1" dirty="0" smtClean="0">
                <a:hlinkClick r:id="rId5"/>
              </a:rPr>
              <a:t>codell@emporia.edu</a:t>
            </a:r>
            <a:r>
              <a:rPr lang="en-US" b="1" dirty="0" smtClean="0"/>
              <a:t> FOR A COPY OF THE FILES REFERENCED ON THIS SLIDE.</a:t>
            </a:r>
            <a:endParaRPr lang="en-US" b="1" dirty="0" smtClean="0"/>
          </a:p>
        </p:txBody>
      </p:sp>
    </p:spTree>
    <p:extLst>
      <p:ext uri="{BB962C8B-B14F-4D97-AF65-F5344CB8AC3E}">
        <p14:creationId xmlns:p14="http://schemas.microsoft.com/office/powerpoint/2010/main" val="144603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slide	</a:t>
            </a:r>
            <a:endParaRPr lang="en-US" dirty="0"/>
          </a:p>
        </p:txBody>
      </p:sp>
      <p:sp>
        <p:nvSpPr>
          <p:cNvPr id="3" name="Content Placeholder 2"/>
          <p:cNvSpPr>
            <a:spLocks noGrp="1"/>
          </p:cNvSpPr>
          <p:nvPr>
            <p:ph idx="1"/>
          </p:nvPr>
        </p:nvSpPr>
        <p:spPr/>
        <p:txBody>
          <a:bodyPr/>
          <a:lstStyle/>
          <a:p>
            <a:endParaRPr lang="en-US" dirty="0" smtClean="0"/>
          </a:p>
          <a:p>
            <a:r>
              <a:rPr lang="en-US" dirty="0" smtClean="0"/>
              <a:t>Success Stories</a:t>
            </a:r>
          </a:p>
          <a:p>
            <a:r>
              <a:rPr lang="en-US" dirty="0" smtClean="0"/>
              <a:t>Questions?</a:t>
            </a:r>
          </a:p>
          <a:p>
            <a:endParaRPr lang="en-US" dirty="0"/>
          </a:p>
          <a:p>
            <a:endParaRPr lang="en-US" dirty="0" smtClean="0"/>
          </a:p>
          <a:p>
            <a:endParaRPr lang="en-US" dirty="0"/>
          </a:p>
          <a:p>
            <a:pPr marL="0" indent="0">
              <a:buNone/>
            </a:pPr>
            <a:r>
              <a:rPr lang="en-US" dirty="0" smtClean="0"/>
              <a:t>Cheryl O’Dell</a:t>
            </a:r>
          </a:p>
          <a:p>
            <a:pPr marL="0" indent="0">
              <a:buNone/>
            </a:pPr>
            <a:r>
              <a:rPr lang="en-US" dirty="0" smtClean="0">
                <a:hlinkClick r:id="rId2"/>
              </a:rPr>
              <a:t>codell@emporia.edu</a:t>
            </a:r>
            <a:endParaRPr lang="en-US" dirty="0" smtClean="0"/>
          </a:p>
          <a:p>
            <a:pPr marL="0" indent="0">
              <a:buNone/>
            </a:pPr>
            <a:r>
              <a:rPr lang="en-US" dirty="0" smtClean="0"/>
              <a:t>620-341-5969</a:t>
            </a:r>
            <a:endParaRPr lang="en-US" dirty="0"/>
          </a:p>
        </p:txBody>
      </p:sp>
    </p:spTree>
    <p:extLst>
      <p:ext uri="{BB962C8B-B14F-4D97-AF65-F5344CB8AC3E}">
        <p14:creationId xmlns:p14="http://schemas.microsoft.com/office/powerpoint/2010/main" val="464051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lstStyle/>
          <a:p>
            <a:r>
              <a:rPr lang="en-US" b="1" dirty="0" smtClean="0">
                <a:solidFill>
                  <a:srgbClr val="FF0000"/>
                </a:solidFill>
              </a:rPr>
              <a:t>New technologies being purchased and implemented onto the ESU network without TCS personnel engaged</a:t>
            </a:r>
          </a:p>
          <a:p>
            <a:pPr lvl="1"/>
            <a:r>
              <a:rPr lang="en-US" sz="2400" dirty="0" smtClean="0"/>
              <a:t>Wrong equipment getting purchased and unable to be implemented</a:t>
            </a:r>
          </a:p>
          <a:p>
            <a:pPr lvl="1"/>
            <a:r>
              <a:rPr lang="en-US" sz="2400" dirty="0" smtClean="0"/>
              <a:t>TCS engaged only when problems getting the technology to work</a:t>
            </a:r>
          </a:p>
          <a:p>
            <a:pPr lvl="1"/>
            <a:r>
              <a:rPr lang="en-US" sz="2400" dirty="0"/>
              <a:t>Devices getting compromised – devices unknown to exist on the ESU </a:t>
            </a:r>
            <a:r>
              <a:rPr lang="en-US" sz="2400" dirty="0" smtClean="0"/>
              <a:t>network</a:t>
            </a:r>
          </a:p>
          <a:p>
            <a:pPr lvl="1"/>
            <a:r>
              <a:rPr lang="en-US" sz="2400" dirty="0" smtClean="0"/>
              <a:t>Policies not being followed</a:t>
            </a:r>
            <a:endParaRPr lang="en-US" sz="2400" dirty="0"/>
          </a:p>
          <a:p>
            <a:pPr lvl="1"/>
            <a:r>
              <a:rPr lang="en-US" sz="2400" dirty="0" smtClean="0"/>
              <a:t>$$$$ wasted</a:t>
            </a:r>
            <a:endParaRPr lang="en-US" sz="2400" dirty="0"/>
          </a:p>
        </p:txBody>
      </p:sp>
    </p:spTree>
    <p:extLst>
      <p:ext uri="{BB962C8B-B14F-4D97-AF65-F5344CB8AC3E}">
        <p14:creationId xmlns:p14="http://schemas.microsoft.com/office/powerpoint/2010/main" val="1566877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endParaRPr lang="en-US" dirty="0"/>
          </a:p>
        </p:txBody>
      </p:sp>
      <p:pic>
        <p:nvPicPr>
          <p:cNvPr id="1027" name="Picture 3" descr="C:\Users\codell\AppData\Local\Microsoft\Windows\Temporary Internet Files\Content.IE5\NHBGPLTP\MC9001366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36206" y="795950"/>
            <a:ext cx="4671588" cy="52660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9796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Fact:  TCS could get volume pricing with deep discounts </a:t>
            </a:r>
            <a:r>
              <a:rPr lang="en-US" b="1" dirty="0" smtClean="0"/>
              <a:t>IF</a:t>
            </a:r>
            <a:r>
              <a:rPr lang="en-US" dirty="0" smtClean="0"/>
              <a:t> we could get people to standardize their orders</a:t>
            </a:r>
          </a:p>
          <a:p>
            <a:r>
              <a:rPr lang="en-US" dirty="0" smtClean="0"/>
              <a:t>Fact:  TCS could review the new technology </a:t>
            </a:r>
            <a:r>
              <a:rPr lang="en-US" b="1" dirty="0" smtClean="0"/>
              <a:t>BEFORE</a:t>
            </a:r>
            <a:r>
              <a:rPr lang="en-US" dirty="0" smtClean="0"/>
              <a:t> purchase to determine if it will work on the ESU network and if it would need further security controls</a:t>
            </a:r>
          </a:p>
          <a:p>
            <a:r>
              <a:rPr lang="en-US" dirty="0" smtClean="0"/>
              <a:t>Fact:  ESU has one central location all purchase orders go through before purchase</a:t>
            </a:r>
          </a:p>
          <a:p>
            <a:r>
              <a:rPr lang="en-US" dirty="0" smtClean="0"/>
              <a:t>Fact:  ESU had procurements being made via a State Procurement Card without any review </a:t>
            </a:r>
            <a:r>
              <a:rPr lang="en-US" b="1" dirty="0" smtClean="0"/>
              <a:t>PRIOR</a:t>
            </a:r>
            <a:r>
              <a:rPr lang="en-US" dirty="0" smtClean="0"/>
              <a:t> to purchase</a:t>
            </a:r>
          </a:p>
          <a:p>
            <a:pPr marL="0" indent="0">
              <a:buNone/>
            </a:pPr>
            <a:endParaRPr lang="en-US" dirty="0"/>
          </a:p>
        </p:txBody>
      </p:sp>
      <p:pic>
        <p:nvPicPr>
          <p:cNvPr id="2050" name="Picture 2" descr="C:\Users\codell\AppData\Local\Microsoft\Windows\Temporary Internet Files\Content.IE5\EZTGUWWQ\MC90019655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51664"/>
            <a:ext cx="1764792" cy="1816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9858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1</a:t>
            </a:r>
            <a:endParaRPr lang="en-US" dirty="0"/>
          </a:p>
        </p:txBody>
      </p:sp>
      <p:sp>
        <p:nvSpPr>
          <p:cNvPr id="3" name="Content Placeholder 2"/>
          <p:cNvSpPr>
            <a:spLocks noGrp="1"/>
          </p:cNvSpPr>
          <p:nvPr>
            <p:ph idx="1"/>
          </p:nvPr>
        </p:nvSpPr>
        <p:spPr/>
        <p:txBody>
          <a:bodyPr>
            <a:normAutofit/>
          </a:bodyPr>
          <a:lstStyle/>
          <a:p>
            <a:r>
              <a:rPr lang="en-US" dirty="0" smtClean="0"/>
              <a:t>Prove our point:  TCS User Support Services Team used the equipment request list supplied to them by the Provost Council spring of 2009 and gave back same or similar equipment list with deep discounts saving the university over $100,000 the first year JUST on desktop computer purchases</a:t>
            </a:r>
          </a:p>
          <a:p>
            <a:endParaRPr lang="en-US" dirty="0"/>
          </a:p>
          <a:p>
            <a:r>
              <a:rPr lang="en-US" dirty="0" smtClean="0"/>
              <a:t>Point taken and implemented:  Standardizing purchases and get quotes from TCS for PO’s</a:t>
            </a:r>
            <a:endParaRPr lang="en-US" dirty="0"/>
          </a:p>
        </p:txBody>
      </p:sp>
    </p:spTree>
    <p:extLst>
      <p:ext uri="{BB962C8B-B14F-4D97-AF65-F5344CB8AC3E}">
        <p14:creationId xmlns:p14="http://schemas.microsoft.com/office/powerpoint/2010/main" val="3682374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 from Phase 1</a:t>
            </a:r>
            <a:endParaRPr lang="en-US" dirty="0"/>
          </a:p>
        </p:txBody>
      </p:sp>
      <p:sp>
        <p:nvSpPr>
          <p:cNvPr id="3" name="Content Placeholder 2"/>
          <p:cNvSpPr>
            <a:spLocks noGrp="1"/>
          </p:cNvSpPr>
          <p:nvPr>
            <p:ph idx="1"/>
          </p:nvPr>
        </p:nvSpPr>
        <p:spPr/>
        <p:txBody>
          <a:bodyPr>
            <a:normAutofit lnSpcReduction="10000"/>
          </a:bodyPr>
          <a:lstStyle/>
          <a:p>
            <a:r>
              <a:rPr lang="en-US" dirty="0" smtClean="0"/>
              <a:t>BPC purchases still being made without any involvement from TCS or Controller’s office</a:t>
            </a:r>
          </a:p>
          <a:p>
            <a:pPr lvl="1"/>
            <a:r>
              <a:rPr lang="en-US" dirty="0" smtClean="0"/>
              <a:t>Sometimes because the only way to purchase was online</a:t>
            </a:r>
          </a:p>
          <a:p>
            <a:pPr lvl="1"/>
            <a:r>
              <a:rPr lang="en-US" dirty="0" smtClean="0"/>
              <a:t>Sometimes to circumvent the system</a:t>
            </a:r>
          </a:p>
          <a:p>
            <a:r>
              <a:rPr lang="en-US" dirty="0" smtClean="0"/>
              <a:t>Not everyone would come to TCS for a quote</a:t>
            </a:r>
          </a:p>
          <a:p>
            <a:pPr lvl="1"/>
            <a:r>
              <a:rPr lang="en-US" dirty="0" smtClean="0"/>
              <a:t>Sometimes because they didn’t think TCS would have a vendor (e.g., spectrometers) </a:t>
            </a:r>
          </a:p>
          <a:p>
            <a:pPr lvl="1"/>
            <a:r>
              <a:rPr lang="en-US" dirty="0" smtClean="0"/>
              <a:t>Sometimes because they didn’t want TCS to be involved</a:t>
            </a:r>
          </a:p>
          <a:p>
            <a:r>
              <a:rPr lang="en-US" dirty="0" smtClean="0"/>
              <a:t>Different times of the year – USS spent a good deal of their day putting quotes together</a:t>
            </a:r>
          </a:p>
          <a:p>
            <a:pPr lvl="1"/>
            <a:r>
              <a:rPr lang="en-US" dirty="0" smtClean="0"/>
              <a:t>USS worked with vendors to get volume quotes that would be valid for longer than 30 days</a:t>
            </a:r>
          </a:p>
          <a:p>
            <a:pPr lvl="1"/>
            <a:r>
              <a:rPr lang="en-US" dirty="0" smtClean="0"/>
              <a:t>Used TECHSITE to provide a resource page for departments to use to get purchasing information &amp; quotes</a:t>
            </a:r>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3467220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2 – </a:t>
            </a:r>
            <a:r>
              <a:rPr lang="en-US" sz="2800" dirty="0" smtClean="0"/>
              <a:t>a very painful phase</a:t>
            </a:r>
            <a:endParaRPr lang="en-US" sz="2800" dirty="0"/>
          </a:p>
        </p:txBody>
      </p:sp>
      <p:sp>
        <p:nvSpPr>
          <p:cNvPr id="3" name="Content Placeholder 2"/>
          <p:cNvSpPr>
            <a:spLocks noGrp="1"/>
          </p:cNvSpPr>
          <p:nvPr>
            <p:ph idx="1"/>
          </p:nvPr>
        </p:nvSpPr>
        <p:spPr>
          <a:xfrm>
            <a:off x="1600200" y="1600200"/>
            <a:ext cx="7086600" cy="4648200"/>
          </a:xfrm>
        </p:spPr>
        <p:txBody>
          <a:bodyPr>
            <a:normAutofit lnSpcReduction="10000"/>
          </a:bodyPr>
          <a:lstStyle/>
          <a:p>
            <a:r>
              <a:rPr lang="en-US" dirty="0" smtClean="0"/>
              <a:t>New purchasing guidelines</a:t>
            </a:r>
          </a:p>
          <a:p>
            <a:pPr lvl="1"/>
            <a:r>
              <a:rPr lang="en-US" sz="2000" b="1" dirty="0" smtClean="0">
                <a:solidFill>
                  <a:srgbClr val="FF0000"/>
                </a:solidFill>
              </a:rPr>
              <a:t>All technology related purchase orders will be routed through the AVP/CIO of TCS for approval PRIOR to purchase</a:t>
            </a:r>
          </a:p>
          <a:p>
            <a:pPr lvl="1"/>
            <a:r>
              <a:rPr lang="en-US" sz="2000" b="1" dirty="0">
                <a:solidFill>
                  <a:srgbClr val="FF0000"/>
                </a:solidFill>
              </a:rPr>
              <a:t>All technology BPC purchases will need prior approval from controllers and TCS offices</a:t>
            </a:r>
          </a:p>
          <a:p>
            <a:pPr lvl="1"/>
            <a:endParaRPr lang="en-US" sz="2000" b="1" dirty="0" smtClean="0">
              <a:solidFill>
                <a:srgbClr val="FF0000"/>
              </a:solidFill>
            </a:endParaRPr>
          </a:p>
          <a:p>
            <a:pPr lvl="2"/>
            <a:r>
              <a:rPr lang="en-US" dirty="0" smtClean="0"/>
              <a:t>Some people were saying:  “What?!?  Why does TCS have to APPROVE my technology purchases?!?  They just want to CONTROL me.  They don’t like me so they won’t let me purchase ANYTHING.”</a:t>
            </a:r>
          </a:p>
          <a:p>
            <a:pPr lvl="2"/>
            <a:r>
              <a:rPr lang="en-US" dirty="0" smtClean="0"/>
              <a:t>What some TCS people were saying:  “What?!?  Are you kidding? But they will be DIFFICULT to deal with!  They won’t listen to us or follow the rules.  They’ll still just go out and buy it anyway!”</a:t>
            </a:r>
          </a:p>
          <a:p>
            <a:pPr lvl="2"/>
            <a:r>
              <a:rPr lang="en-US" dirty="0" smtClean="0"/>
              <a:t>All the leaders of this initiative were saying:  “Here we go – be ready – this is going to get ugly!”</a:t>
            </a:r>
          </a:p>
          <a:p>
            <a:pPr lvl="2"/>
            <a:endParaRPr lang="en-US" dirty="0"/>
          </a:p>
        </p:txBody>
      </p:sp>
      <p:pic>
        <p:nvPicPr>
          <p:cNvPr id="4098" name="Picture 2" descr="C:\Users\codell\AppData\Local\Microsoft\Windows\Temporary Internet Files\Content.IE5\TDELI7YD\MC900230824[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2400" y="1981200"/>
            <a:ext cx="2092590" cy="2209800"/>
          </a:xfrm>
          <a:prstGeom prst="rect">
            <a:avLst/>
          </a:prstGeom>
          <a:noFill/>
          <a:extLst>
            <a:ext uri="{909E8E84-426E-40DD-AFC4-6F175D3DCCD1}">
              <a14:hiddenFill xmlns:a14="http://schemas.microsoft.com/office/drawing/2010/main">
                <a:solidFill>
                  <a:srgbClr val="FFFFFF"/>
                </a:solidFill>
              </a14:hiddenFill>
            </a:ext>
          </a:extLst>
        </p:spPr>
      </p:pic>
      <p:pic>
        <p:nvPicPr>
          <p:cNvPr id="14" name="MS900074651[1].wav">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7"/>
          <a:stretch>
            <a:fillRect/>
          </a:stretch>
        </p:blipFill>
        <p:spPr>
          <a:xfrm>
            <a:off x="1940190" y="4419600"/>
            <a:ext cx="609600" cy="609600"/>
          </a:xfrm>
          <a:prstGeom prst="rect">
            <a:avLst/>
          </a:prstGeom>
        </p:spPr>
      </p:pic>
      <p:pic>
        <p:nvPicPr>
          <p:cNvPr id="23" name="MS900388610[1].wav">
            <a:hlinkClick r:id="" action="ppaction://media"/>
          </p:cNvPr>
          <p:cNvPicPr>
            <a:picLocks noChangeAspect="1"/>
          </p:cNvPicPr>
          <p:nvPr>
            <a:audioFile r:link="rId4"/>
            <p:extLst>
              <p:ext uri="{DAA4B4D4-6D71-4841-9C94-3DE7FCFB9230}">
                <p14:media xmlns:p14="http://schemas.microsoft.com/office/powerpoint/2010/main" r:embed="rId3"/>
              </p:ext>
            </p:extLst>
          </p:nvPr>
        </p:nvPicPr>
        <p:blipFill>
          <a:blip r:embed="rId7"/>
          <a:stretch>
            <a:fillRect/>
          </a:stretch>
        </p:blipFill>
        <p:spPr>
          <a:xfrm>
            <a:off x="5791200" y="6237592"/>
            <a:ext cx="609600" cy="609600"/>
          </a:xfrm>
          <a:prstGeom prst="rect">
            <a:avLst/>
          </a:prstGeom>
        </p:spPr>
      </p:pic>
    </p:spTree>
    <p:extLst>
      <p:ext uri="{BB962C8B-B14F-4D97-AF65-F5344CB8AC3E}">
        <p14:creationId xmlns:p14="http://schemas.microsoft.com/office/powerpoint/2010/main" val="15969068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5533" fill="hold"/>
                                        <p:tgtEl>
                                          <p:spTgt spid="14"/>
                                        </p:tgtEl>
                                      </p:cBhvr>
                                    </p:cmd>
                                  </p:childTnLst>
                                </p:cTn>
                              </p:par>
                            </p:childTnLst>
                          </p:cTn>
                        </p:par>
                      </p:childTnLst>
                    </p:cTn>
                  </p:par>
                </p:childTnLst>
              </p:cTn>
              <p:nextCondLst>
                <p:cond evt="onClick" delay="0">
                  <p:tgtEl>
                    <p:spTgt spid="14"/>
                  </p:tgtEl>
                </p:cond>
              </p:nextCondLst>
            </p:seq>
            <p:audio>
              <p:cMediaNode vol="80000">
                <p:cTn id="7" fill="hold" display="0">
                  <p:stCondLst>
                    <p:cond delay="indefinite"/>
                  </p:stCondLst>
                  <p:endCondLst>
                    <p:cond evt="onStopAudio" delay="0">
                      <p:tgtEl>
                        <p:sldTgt/>
                      </p:tgtEl>
                    </p:cond>
                  </p:endCondLst>
                </p:cTn>
                <p:tgtEl>
                  <p:spTgt spid="14"/>
                </p:tgtEl>
              </p:cMediaNode>
            </p:audio>
            <p:seq concurrent="1" nextAc="seek">
              <p:cTn id="8" restart="whenNotActive" fill="hold" evtFilter="cancelBubble" nodeType="interactiveSeq">
                <p:stCondLst>
                  <p:cond evt="onClick" delay="0">
                    <p:tgtEl>
                      <p:spTgt spid="23"/>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5450" fill="hold"/>
                                        <p:tgtEl>
                                          <p:spTgt spid="23"/>
                                        </p:tgtEl>
                                      </p:cBhvr>
                                    </p:cmd>
                                  </p:childTnLst>
                                </p:cTn>
                              </p:par>
                            </p:childTnLst>
                          </p:cTn>
                        </p:par>
                      </p:childTnLst>
                    </p:cTn>
                  </p:par>
                </p:childTnLst>
              </p:cTn>
              <p:nextCondLst>
                <p:cond evt="onClick" delay="0">
                  <p:tgtEl>
                    <p:spTgt spid="23"/>
                  </p:tgtEl>
                </p:cond>
              </p:nextCondLst>
            </p:seq>
            <p:audio>
              <p:cMediaNode vol="80000">
                <p:cTn id="13" fill="hold" display="0">
                  <p:stCondLst>
                    <p:cond delay="indefinite"/>
                  </p:stCondLst>
                  <p:endCondLst>
                    <p:cond evt="onStopAudio" delay="0">
                      <p:tgtEl>
                        <p:sldTgt/>
                      </p:tgtEl>
                    </p:cond>
                  </p:endCondLst>
                </p:cTn>
                <p:tgtEl>
                  <p:spTgt spid="23"/>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2 continued…</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Ground Rules</a:t>
            </a:r>
          </a:p>
          <a:p>
            <a:pPr lvl="1"/>
            <a:r>
              <a:rPr lang="en-US" dirty="0" smtClean="0"/>
              <a:t>If purchasers engaged TCS prior to the PO (e.g., get quotes) – purchases went smoothly and PO’s are quickly turned around/approved</a:t>
            </a:r>
          </a:p>
          <a:p>
            <a:pPr lvl="1"/>
            <a:r>
              <a:rPr lang="en-US" dirty="0" smtClean="0"/>
              <a:t>If TCS learned about the new technology solution with the notice of a PO – it would take time – depending on the solution, from a couple of hours to a couple of weeks</a:t>
            </a:r>
          </a:p>
          <a:p>
            <a:pPr lvl="1"/>
            <a:r>
              <a:rPr lang="en-US" dirty="0" smtClean="0"/>
              <a:t>Quotes, PO’s and Assessments are a high priority</a:t>
            </a:r>
          </a:p>
          <a:p>
            <a:pPr lvl="1"/>
            <a:endParaRPr lang="en-US" dirty="0"/>
          </a:p>
        </p:txBody>
      </p:sp>
    </p:spTree>
    <p:extLst>
      <p:ext uri="{BB962C8B-B14F-4D97-AF65-F5344CB8AC3E}">
        <p14:creationId xmlns:p14="http://schemas.microsoft.com/office/powerpoint/2010/main" val="2503423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Success….but why is it still painful?</a:t>
            </a:r>
            <a:endParaRPr lang="en-US" dirty="0"/>
          </a:p>
        </p:txBody>
      </p:sp>
      <p:sp>
        <p:nvSpPr>
          <p:cNvPr id="3" name="Content Placeholder 2"/>
          <p:cNvSpPr>
            <a:spLocks noGrp="1"/>
          </p:cNvSpPr>
          <p:nvPr>
            <p:ph idx="1"/>
          </p:nvPr>
        </p:nvSpPr>
        <p:spPr/>
        <p:txBody>
          <a:bodyPr/>
          <a:lstStyle/>
          <a:p>
            <a:endParaRPr lang="en-US"/>
          </a:p>
        </p:txBody>
      </p:sp>
      <p:pic>
        <p:nvPicPr>
          <p:cNvPr id="5124" name="Picture 4" descr="C:\Users\codell\AppData\Local\Microsoft\Windows\Temporary Internet Files\Content.IE5\NHBGPLTP\MP90042287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905000"/>
            <a:ext cx="6606355" cy="4454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42299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301</TotalTime>
  <Words>823</Words>
  <Application>Microsoft Office PowerPoint</Application>
  <PresentationFormat>On-screen Show (4:3)</PresentationFormat>
  <Paragraphs>77</Paragraphs>
  <Slides>13</Slides>
  <Notes>0</Notes>
  <HiddenSlides>0</HiddenSlides>
  <MMClips>2</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Executive</vt:lpstr>
      <vt:lpstr>Getting Ahead of an Incident Through Risk Assessment</vt:lpstr>
      <vt:lpstr>Problem</vt:lpstr>
      <vt:lpstr>PowerPoint Presentation</vt:lpstr>
      <vt:lpstr>PowerPoint Presentation</vt:lpstr>
      <vt:lpstr>Phase 1</vt:lpstr>
      <vt:lpstr>Lessons Learned from Phase 1</vt:lpstr>
      <vt:lpstr>Phase 2 – a very painful phase</vt:lpstr>
      <vt:lpstr>Phase 2 continued…</vt:lpstr>
      <vt:lpstr>Success….but why is it still painful?</vt:lpstr>
      <vt:lpstr>Advantages and Disadvantages</vt:lpstr>
      <vt:lpstr>Lessons Learned from Phase 2</vt:lpstr>
      <vt:lpstr>Assessment Details</vt:lpstr>
      <vt:lpstr>Last slide </vt:lpstr>
    </vt:vector>
  </TitlesOfParts>
  <Company>Emporia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Ahead of an Incident Through Risk Assessment</dc:title>
  <dc:creator>Cheryl O'Dell</dc:creator>
  <cp:lastModifiedBy>Cheryl O'Dell</cp:lastModifiedBy>
  <cp:revision>16</cp:revision>
  <cp:lastPrinted>2012-05-23T13:00:11Z</cp:lastPrinted>
  <dcterms:created xsi:type="dcterms:W3CDTF">2012-05-22T19:11:33Z</dcterms:created>
  <dcterms:modified xsi:type="dcterms:W3CDTF">2012-05-29T15:44:39Z</dcterms:modified>
</cp:coreProperties>
</file>